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544" y="692696"/>
            <a:ext cx="8208912" cy="58326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7543" y="342900"/>
            <a:ext cx="4085407" cy="3497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244408" y="342900"/>
            <a:ext cx="432048" cy="3497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5480D7-936E-4515-82C4-656B1670F3AB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FB1C4EB-548C-469E-9888-F7EBCAE8DD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170216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The </a:t>
            </a:r>
            <a:r>
              <a:rPr lang="en-GB" sz="5400" b="1" dirty="0" smtClean="0"/>
              <a:t>Eco-Torah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293097"/>
            <a:ext cx="3309803" cy="1656184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/>
              <a:t>Leo Dee</a:t>
            </a:r>
          </a:p>
          <a:p>
            <a:r>
              <a:rPr lang="en-GB" sz="2400" b="1" dirty="0" smtClean="0"/>
              <a:t>Project Coordinator</a:t>
            </a:r>
          </a:p>
          <a:p>
            <a:r>
              <a:rPr lang="en-GB" sz="2400" b="1" dirty="0" smtClean="0"/>
              <a:t>ICSD</a:t>
            </a:r>
          </a:p>
          <a:p>
            <a:r>
              <a:rPr lang="en-GB" sz="2400" b="1" dirty="0" smtClean="0"/>
              <a:t>Oct 28, 2019</a:t>
            </a:r>
            <a:endParaRPr lang="en-US" sz="2400" b="1" dirty="0"/>
          </a:p>
        </p:txBody>
      </p:sp>
      <p:pic>
        <p:nvPicPr>
          <p:cNvPr id="14342" name="Picture 6" descr="Image result for interfaith center for sustainable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4982"/>
            <a:ext cx="36004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42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ustainable bricks stra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4122" r="19612"/>
          <a:stretch/>
        </p:blipFill>
        <p:spPr bwMode="auto">
          <a:xfrm>
            <a:off x="467545" y="1988839"/>
            <a:ext cx="4466514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312486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Sustainable Building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0277" y="1916832"/>
            <a:ext cx="4486253" cy="3508977"/>
          </a:xfrm>
        </p:spPr>
        <p:txBody>
          <a:bodyPr/>
          <a:lstStyle/>
          <a:p>
            <a:pPr marL="68580" indent="0" algn="r">
              <a:buNone/>
            </a:pPr>
            <a:r>
              <a:rPr lang="en-US" b="1" dirty="0" smtClean="0">
                <a:solidFill>
                  <a:schemeClr val="bg1"/>
                </a:solidFill>
              </a:rPr>
              <a:t>“straw </a:t>
            </a:r>
            <a:r>
              <a:rPr lang="en-US" b="1" dirty="0">
                <a:solidFill>
                  <a:schemeClr val="bg1"/>
                </a:solidFill>
              </a:rPr>
              <a:t>for making </a:t>
            </a:r>
            <a:r>
              <a:rPr lang="en-US" b="1" dirty="0" smtClean="0">
                <a:solidFill>
                  <a:schemeClr val="bg1"/>
                </a:solidFill>
              </a:rPr>
              <a:t>bricks”              </a:t>
            </a:r>
            <a:r>
              <a:rPr lang="en-US" b="1" i="1" dirty="0" smtClean="0">
                <a:solidFill>
                  <a:schemeClr val="bg1"/>
                </a:solidFill>
              </a:rPr>
              <a:t>(Exod. 5:7)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ud straw br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59" y="2000168"/>
            <a:ext cx="3178965" cy="42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ustainability is the reward for good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1916832"/>
            <a:ext cx="7698432" cy="43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35" y="836712"/>
            <a:ext cx="3816542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Sustainability as a Value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495716" cy="3508977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“through </a:t>
            </a:r>
            <a:r>
              <a:rPr lang="en-GB" b="1" dirty="0">
                <a:solidFill>
                  <a:schemeClr val="bg1"/>
                </a:solidFill>
              </a:rPr>
              <a:t>it you shall long endure on the land that you are to </a:t>
            </a:r>
            <a:r>
              <a:rPr lang="en-GB" b="1" dirty="0" smtClean="0">
                <a:solidFill>
                  <a:schemeClr val="bg1"/>
                </a:solidFill>
              </a:rPr>
              <a:t>possess”    </a:t>
            </a:r>
          </a:p>
          <a:p>
            <a:pPr marL="68580" indent="0">
              <a:buNone/>
            </a:pPr>
            <a:r>
              <a:rPr lang="en-GB" b="1" i="1" dirty="0">
                <a:solidFill>
                  <a:schemeClr val="bg1"/>
                </a:solidFill>
              </a:rPr>
              <a:t>	 </a:t>
            </a:r>
            <a:r>
              <a:rPr lang="en-GB" b="1" i="1" dirty="0" smtClean="0">
                <a:solidFill>
                  <a:schemeClr val="bg1"/>
                </a:solidFill>
              </a:rPr>
              <a:t>     (Deut. 32:47)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ish in oc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19756" cy="41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455" y="908720"/>
            <a:ext cx="3456502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Sustainable Fishing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67" y="5085184"/>
            <a:ext cx="6777317" cy="1609404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God </a:t>
            </a:r>
            <a:r>
              <a:rPr lang="en-GB" b="1" dirty="0">
                <a:solidFill>
                  <a:schemeClr val="bg1"/>
                </a:solidFill>
              </a:rPr>
              <a:t>blessed them, saying, “Be fertile and increase, fill the waters in the </a:t>
            </a:r>
            <a:r>
              <a:rPr lang="en-GB" b="1" dirty="0" smtClean="0">
                <a:solidFill>
                  <a:schemeClr val="bg1"/>
                </a:solidFill>
              </a:rPr>
              <a:t>seas” </a:t>
            </a:r>
          </a:p>
          <a:p>
            <a:pPr marL="68580" indent="0" algn="r">
              <a:buNone/>
            </a:pPr>
            <a:r>
              <a:rPr lang="en-GB" b="1" dirty="0" smtClean="0">
                <a:solidFill>
                  <a:schemeClr val="bg1"/>
                </a:solidFill>
              </a:rPr>
              <a:t>(Gen. 1:22)</a:t>
            </a:r>
          </a:p>
          <a:p>
            <a:pPr marL="6858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76" y="701824"/>
            <a:ext cx="8385204" cy="1143000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Format: </a:t>
            </a:r>
            <a:r>
              <a:rPr lang="en-GB" sz="3800" b="1" dirty="0" smtClean="0">
                <a:solidFill>
                  <a:schemeClr val="tx1"/>
                </a:solidFill>
              </a:rPr>
              <a:t>Verse</a:t>
            </a:r>
            <a:r>
              <a:rPr lang="en-GB" sz="3800" b="1" dirty="0"/>
              <a:t>;</a:t>
            </a:r>
            <a:r>
              <a:rPr lang="en-GB" sz="3800" b="1" dirty="0" smtClean="0"/>
              <a:t> </a:t>
            </a:r>
            <a:r>
              <a:rPr lang="en-GB" sz="3800" b="1" dirty="0" smtClean="0">
                <a:solidFill>
                  <a:srgbClr val="0070C0"/>
                </a:solidFill>
              </a:rPr>
              <a:t>Traditional commentary</a:t>
            </a:r>
            <a:r>
              <a:rPr lang="en-GB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&amp;; </a:t>
            </a:r>
            <a:r>
              <a:rPr lang="en-GB" sz="3800" b="1" dirty="0" smtClean="0"/>
              <a:t>Ecological insight</a:t>
            </a:r>
            <a:endParaRPr lang="en-US" sz="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16832"/>
            <a:ext cx="77768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“Jacob gave </a:t>
            </a:r>
            <a:r>
              <a:rPr lang="en-GB" sz="2400" b="1" i="1" dirty="0"/>
              <a:t>Esau bread and lentil </a:t>
            </a:r>
            <a:r>
              <a:rPr lang="en-GB" sz="2400" b="1" i="1" dirty="0" smtClean="0"/>
              <a:t>soup; </a:t>
            </a:r>
          </a:p>
          <a:p>
            <a:r>
              <a:rPr lang="en-GB" sz="2400" b="1" i="1" dirty="0" smtClean="0"/>
              <a:t>he </a:t>
            </a:r>
            <a:r>
              <a:rPr lang="en-GB" sz="2400" b="1" i="1" u="sng" dirty="0" smtClean="0"/>
              <a:t>ate</a:t>
            </a:r>
            <a:r>
              <a:rPr lang="en-GB" sz="2400" b="1" i="1" dirty="0" smtClean="0"/>
              <a:t>, </a:t>
            </a:r>
            <a:r>
              <a:rPr lang="en-GB" sz="2400" b="1" i="1" u="sng" dirty="0" smtClean="0"/>
              <a:t>drank</a:t>
            </a:r>
            <a:r>
              <a:rPr lang="en-GB" sz="2400" b="1" i="1" dirty="0" smtClean="0"/>
              <a:t>, </a:t>
            </a:r>
            <a:r>
              <a:rPr lang="en-GB" sz="2400" b="1" i="1" u="sng" dirty="0" smtClean="0"/>
              <a:t>got up</a:t>
            </a:r>
            <a:r>
              <a:rPr lang="en-GB" sz="2400" b="1" i="1" dirty="0" smtClean="0"/>
              <a:t> &amp; </a:t>
            </a:r>
            <a:r>
              <a:rPr lang="en-GB" sz="2400" b="1" i="1" u="sng" dirty="0" smtClean="0"/>
              <a:t>walked off</a:t>
            </a:r>
            <a:r>
              <a:rPr lang="en-GB" sz="2400" b="1" i="1" dirty="0" smtClean="0"/>
              <a:t>. </a:t>
            </a:r>
          </a:p>
          <a:p>
            <a:r>
              <a:rPr lang="en-GB" sz="2400" b="1" i="1" dirty="0" smtClean="0"/>
              <a:t>That’s how Esau spurned </a:t>
            </a:r>
            <a:r>
              <a:rPr lang="en-GB" sz="2400" b="1" i="1" dirty="0"/>
              <a:t>the </a:t>
            </a:r>
            <a:r>
              <a:rPr lang="en-GB" sz="2400" b="1" i="1" dirty="0" err="1" smtClean="0"/>
              <a:t>birthright</a:t>
            </a:r>
            <a:r>
              <a:rPr lang="en-GB" sz="2400" b="1" i="1" dirty="0" smtClean="0"/>
              <a:t>.”(Gen. 25:34)</a:t>
            </a:r>
            <a:endParaRPr lang="en-GB" sz="2400" b="1" i="1" dirty="0"/>
          </a:p>
          <a:p>
            <a:endParaRPr lang="en-GB" sz="2400" b="1" i="1" dirty="0" smtClean="0"/>
          </a:p>
          <a:p>
            <a:r>
              <a:rPr lang="en-GB" sz="2400" b="1" dirty="0" smtClean="0"/>
              <a:t>Traditional commentary: </a:t>
            </a:r>
            <a:r>
              <a:rPr lang="en-GB" sz="2400" b="1" i="1" dirty="0" smtClean="0">
                <a:solidFill>
                  <a:srgbClr val="0070C0"/>
                </a:solidFill>
              </a:rPr>
              <a:t>“Wicked</a:t>
            </a:r>
            <a:r>
              <a:rPr lang="en-GB" sz="2400" b="1" i="1" dirty="0">
                <a:solidFill>
                  <a:srgbClr val="0070C0"/>
                </a:solidFill>
              </a:rPr>
              <a:t>” Esau </a:t>
            </a:r>
            <a:r>
              <a:rPr lang="en-GB" sz="2400" b="1" i="1" dirty="0" smtClean="0">
                <a:solidFill>
                  <a:srgbClr val="0070C0"/>
                </a:solidFill>
              </a:rPr>
              <a:t>ate quickly</a:t>
            </a:r>
            <a:endParaRPr lang="en-GB" sz="2400" b="1" i="1" dirty="0">
              <a:solidFill>
                <a:srgbClr val="0070C0"/>
              </a:solidFill>
            </a:endParaRPr>
          </a:p>
          <a:p>
            <a:endParaRPr lang="en-GB" sz="2400" b="1" i="1" dirty="0" smtClean="0"/>
          </a:p>
          <a:p>
            <a:r>
              <a:rPr lang="en-GB" sz="2400" b="1" dirty="0" smtClean="0"/>
              <a:t>Ecological Insight: </a:t>
            </a:r>
            <a:r>
              <a:rPr lang="en-GB" sz="2400" b="1" i="1" dirty="0">
                <a:solidFill>
                  <a:schemeClr val="accent1"/>
                </a:solidFill>
              </a:rPr>
              <a:t>The Slow </a:t>
            </a:r>
            <a:r>
              <a:rPr lang="en-GB" sz="2400" b="1" i="1" dirty="0" smtClean="0">
                <a:solidFill>
                  <a:schemeClr val="accent1"/>
                </a:solidFill>
              </a:rPr>
              <a:t>Food Movement, innovated </a:t>
            </a:r>
            <a:r>
              <a:rPr lang="en-GB" sz="2400" b="1" i="1" dirty="0">
                <a:solidFill>
                  <a:schemeClr val="accent1"/>
                </a:solidFill>
              </a:rPr>
              <a:t>by </a:t>
            </a:r>
            <a:r>
              <a:rPr lang="en-US" sz="2400" b="1" i="1" dirty="0">
                <a:solidFill>
                  <a:schemeClr val="accent1"/>
                </a:solidFill>
              </a:rPr>
              <a:t>Carlo </a:t>
            </a:r>
            <a:r>
              <a:rPr lang="en-US" sz="2400" b="1" i="1" dirty="0" smtClean="0">
                <a:solidFill>
                  <a:schemeClr val="accent1"/>
                </a:solidFill>
              </a:rPr>
              <a:t>Petrini</a:t>
            </a:r>
            <a:r>
              <a:rPr lang="en-US" sz="2400" b="1" i="1" baseline="30000" dirty="0" smtClean="0">
                <a:solidFill>
                  <a:schemeClr val="accent1"/>
                </a:solidFill>
              </a:rPr>
              <a:t>1</a:t>
            </a:r>
            <a:r>
              <a:rPr lang="en-US" sz="2400" b="1" i="1" dirty="0" smtClean="0">
                <a:solidFill>
                  <a:schemeClr val="accent1"/>
                </a:solidFill>
              </a:rPr>
              <a:t>, advocates a return to healthy food, cooked slowly and a move away from fast food, additives &amp; disposable packaging.</a:t>
            </a:r>
          </a:p>
          <a:p>
            <a:endParaRPr lang="en-US" sz="2400" i="1" dirty="0" smtClean="0"/>
          </a:p>
          <a:p>
            <a:r>
              <a:rPr lang="en-US" sz="1400" b="1" i="1" baseline="30000" dirty="0" smtClean="0"/>
              <a:t>1 </a:t>
            </a:r>
            <a:r>
              <a:rPr lang="en-GB" sz="1400" b="1" dirty="0" err="1" smtClean="0"/>
              <a:t>Petrini</a:t>
            </a:r>
            <a:r>
              <a:rPr lang="en-GB" sz="1400" b="1" dirty="0"/>
              <a:t>, C. (2013). Slow food nation: Why our food should be good, clean, and fair. New York: Rizzoli </a:t>
            </a:r>
            <a:r>
              <a:rPr lang="en-GB" sz="1400" b="1" dirty="0" smtClean="0"/>
              <a:t>Publications</a:t>
            </a:r>
            <a:endParaRPr lang="en-GB" sz="1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73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92" y="773832"/>
            <a:ext cx="7809140" cy="11430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The Eco </a:t>
            </a:r>
            <a:r>
              <a:rPr lang="en-GB" sz="4400" b="1" dirty="0" smtClean="0">
                <a:solidFill>
                  <a:schemeClr val="tx1"/>
                </a:solidFill>
              </a:rPr>
              <a:t>Torah </a:t>
            </a:r>
            <a:r>
              <a:rPr lang="en-GB" sz="4400" b="1" dirty="0" smtClean="0">
                <a:solidFill>
                  <a:schemeClr val="tx1"/>
                </a:solidFill>
              </a:rPr>
              <a:t>has over </a:t>
            </a:r>
            <a:br>
              <a:rPr lang="en-GB" sz="4400" b="1" dirty="0" smtClean="0">
                <a:solidFill>
                  <a:schemeClr val="tx1"/>
                </a:solidFill>
              </a:rPr>
            </a:br>
            <a:r>
              <a:rPr lang="en-GB" sz="4400" b="1" dirty="0" smtClean="0">
                <a:solidFill>
                  <a:schemeClr val="tx1"/>
                </a:solidFill>
              </a:rPr>
              <a:t>350 verse commentaries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92231"/>
            <a:ext cx="6777317" cy="556649"/>
          </a:xfrm>
        </p:spPr>
        <p:txBody>
          <a:bodyPr/>
          <a:lstStyle/>
          <a:p>
            <a:pPr marL="68580" indent="0">
              <a:buNone/>
            </a:pPr>
            <a:r>
              <a:rPr lang="en-GB" b="1" i="1" dirty="0" smtClean="0"/>
              <a:t>In 28 diverse ecological themes including: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6644"/>
              </p:ext>
            </p:extLst>
          </p:nvPr>
        </p:nvGraphicFramePr>
        <p:xfrm>
          <a:off x="1043608" y="2348880"/>
          <a:ext cx="6984777" cy="390144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28259"/>
                <a:gridCol w="2328259"/>
                <a:gridCol w="2328259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Closeness to Nature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Ecosystems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Biodiversity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Mankind's Responsibility for Creation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Vegetarianism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Health &amp; Sanitation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Food production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Climate Change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Pollution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Sustainable Lifestyle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Cruelty to Animals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Water Scarcity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Consumerism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Agriculture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Eco Justice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</a:rPr>
                        <a:t>Sustainable Development</a:t>
                      </a:r>
                      <a:endParaRPr lang="en-US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u="none" strike="noStrike" dirty="0" smtClean="0">
                          <a:effectLst/>
                        </a:rPr>
                        <a:t>Forests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smtClean="0">
                          <a:effectLst/>
                        </a:rPr>
                        <a:t>Renewable Energy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1784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We expect to publish </a:t>
            </a:r>
            <a:br>
              <a:rPr lang="en-GB" sz="4400" b="1" dirty="0" smtClean="0">
                <a:solidFill>
                  <a:schemeClr val="tx1"/>
                </a:solidFill>
              </a:rPr>
            </a:br>
            <a:r>
              <a:rPr lang="en-GB" sz="4400" b="1" dirty="0" smtClean="0">
                <a:solidFill>
                  <a:schemeClr val="tx1"/>
                </a:solidFill>
              </a:rPr>
              <a:t>the Eco </a:t>
            </a:r>
            <a:r>
              <a:rPr lang="en-GB" sz="4400" b="1" dirty="0" smtClean="0">
                <a:solidFill>
                  <a:schemeClr val="tx1"/>
                </a:solidFill>
              </a:rPr>
              <a:t>Torah </a:t>
            </a:r>
            <a:r>
              <a:rPr lang="en-GB" sz="4400" b="1" dirty="0" smtClean="0">
                <a:solidFill>
                  <a:schemeClr val="tx1"/>
                </a:solidFill>
              </a:rPr>
              <a:t>in 2020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watch this space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watch this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223792" cy="41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The </a:t>
            </a:r>
            <a:r>
              <a:rPr lang="en-GB" sz="4400" b="1" dirty="0" smtClean="0">
                <a:solidFill>
                  <a:schemeClr val="tx1"/>
                </a:solidFill>
              </a:rPr>
              <a:t>Eco-Torah </a:t>
            </a:r>
            <a:r>
              <a:rPr lang="en-GB" sz="4400" b="1" dirty="0" smtClean="0">
                <a:solidFill>
                  <a:schemeClr val="tx1"/>
                </a:solidFill>
              </a:rPr>
              <a:t>is </a:t>
            </a:r>
            <a:r>
              <a:rPr lang="en-GB" sz="4400" b="1" dirty="0" smtClean="0">
                <a:solidFill>
                  <a:schemeClr val="tx1"/>
                </a:solidFill>
              </a:rPr>
              <a:t>a Jewish Eco Seminars Project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1720" y="2852936"/>
            <a:ext cx="4752528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b="1" dirty="0" smtClean="0">
                <a:solidFill>
                  <a:schemeClr val="tx1"/>
                </a:solidFill>
              </a:rPr>
              <a:t>The First EVER</a:t>
            </a:r>
          </a:p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Complete Commentary on the </a:t>
            </a:r>
            <a:r>
              <a:rPr lang="en-GB" sz="4400" b="1" dirty="0" smtClean="0">
                <a:solidFill>
                  <a:schemeClr val="tx1"/>
                </a:solidFill>
              </a:rPr>
              <a:t>Torah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877718" cy="11430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The </a:t>
            </a:r>
            <a:r>
              <a:rPr lang="en-GB" sz="4400" b="1" dirty="0" smtClean="0">
                <a:solidFill>
                  <a:schemeClr val="tx1"/>
                </a:solidFill>
              </a:rPr>
              <a:t>Torah </a:t>
            </a:r>
            <a:r>
              <a:rPr lang="en-GB" sz="4400" b="1" dirty="0" smtClean="0">
                <a:solidFill>
                  <a:schemeClr val="tx1"/>
                </a:solidFill>
              </a:rPr>
              <a:t>is, amongst other things, an Ecological Book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“The </a:t>
            </a:r>
            <a:r>
              <a:rPr lang="en-GB" b="1" dirty="0" smtClean="0">
                <a:solidFill>
                  <a:schemeClr val="tx1"/>
                </a:solidFill>
              </a:rPr>
              <a:t>Torah </a:t>
            </a:r>
            <a:r>
              <a:rPr lang="en-GB" b="1" dirty="0" smtClean="0">
                <a:solidFill>
                  <a:schemeClr val="tx1"/>
                </a:solidFill>
              </a:rPr>
              <a:t>can be understood on four levels: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Individuals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Society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Nations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All of Nature”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Image result for rav k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714809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noah's 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8640" r="4064" b="20906"/>
          <a:stretch/>
        </p:blipFill>
        <p:spPr bwMode="auto">
          <a:xfrm>
            <a:off x="467543" y="980728"/>
            <a:ext cx="820540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16" y="908720"/>
            <a:ext cx="7665124" cy="11430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Most people are aware of at least 3 ecological verses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6777317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“In the Beginning, God created”                      </a:t>
            </a:r>
          </a:p>
          <a:p>
            <a:pPr marL="68580" indent="0">
              <a:buNone/>
            </a:pP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en-GB" sz="3200" b="1" i="1" dirty="0" smtClean="0">
                <a:solidFill>
                  <a:schemeClr val="bg1"/>
                </a:solidFill>
              </a:rPr>
              <a:t>(Gen. 1:1)</a:t>
            </a:r>
          </a:p>
          <a:p>
            <a:pPr marL="6858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“God </a:t>
            </a:r>
            <a:r>
              <a:rPr lang="en-GB" sz="3200" b="1" dirty="0">
                <a:solidFill>
                  <a:schemeClr val="bg1"/>
                </a:solidFill>
              </a:rPr>
              <a:t>took the man and placed him in the garden of Eden, </a:t>
            </a:r>
            <a:r>
              <a:rPr lang="en-GB" sz="3200" b="1" dirty="0" smtClean="0">
                <a:solidFill>
                  <a:schemeClr val="bg1"/>
                </a:solidFill>
              </a:rPr>
              <a:t>to </a:t>
            </a:r>
            <a:r>
              <a:rPr lang="en-GB" sz="3200" b="1" dirty="0">
                <a:solidFill>
                  <a:schemeClr val="bg1"/>
                </a:solidFill>
              </a:rPr>
              <a:t>till it and tend </a:t>
            </a:r>
            <a:r>
              <a:rPr lang="en-GB" sz="3200" b="1" dirty="0" smtClean="0">
                <a:solidFill>
                  <a:schemeClr val="bg1"/>
                </a:solidFill>
              </a:rPr>
              <a:t>it”              </a:t>
            </a:r>
            <a:r>
              <a:rPr lang="en-GB" sz="3200" b="1" i="1" dirty="0" smtClean="0">
                <a:solidFill>
                  <a:schemeClr val="bg1"/>
                </a:solidFill>
              </a:rPr>
              <a:t>(Gen. 1:15)</a:t>
            </a:r>
          </a:p>
          <a:p>
            <a:pPr marL="6858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“The animals came on 2 by 2”</a:t>
            </a:r>
          </a:p>
          <a:p>
            <a:pPr marL="68580" indent="0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               </a:t>
            </a:r>
            <a:r>
              <a:rPr lang="en-GB" sz="3200" b="1" i="1" dirty="0" smtClean="0">
                <a:solidFill>
                  <a:schemeClr val="bg1"/>
                </a:solidFill>
              </a:rPr>
              <a:t>(adapted from Gen. 7:9)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stainable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"/>
            <a:ext cx="8203484" cy="61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ustainable livi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2" y="332656"/>
            <a:ext cx="8203484" cy="61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923169"/>
              </p:ext>
            </p:extLst>
          </p:nvPr>
        </p:nvGraphicFramePr>
        <p:xfrm>
          <a:off x="4649437" y="3355556"/>
          <a:ext cx="3955010" cy="25370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80238"/>
                <a:gridCol w="727271"/>
                <a:gridCol w="353125"/>
                <a:gridCol w="141251"/>
                <a:gridCol w="353125"/>
              </a:tblGrid>
              <a:tr h="27950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Fishing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Gen.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Building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Exod.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Housing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Levit.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Cost sacrifice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smtClean="0">
                          <a:effectLst/>
                        </a:rPr>
                        <a:t>Num.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Burial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Num.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Educating </a:t>
                      </a:r>
                      <a:r>
                        <a:rPr lang="en-US" sz="2000" b="1" u="none" strike="noStrike" dirty="0">
                          <a:effectLst/>
                        </a:rPr>
                        <a:t>women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Num.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3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Mining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Deut.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3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Agriculture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" marR="3600" marT="360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Deut.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89" marR="3189" marT="318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9436" y="1988840"/>
            <a:ext cx="3955012" cy="12003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/>
              <a:t>Here’s just some of the verses dealing with Sustainable Living*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1331640" y="6053226"/>
            <a:ext cx="6336170" cy="40011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2000" b="1" i="1" dirty="0"/>
              <a:t>* Just one of 28 macro themes we have identified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82476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908720"/>
            <a:ext cx="3600400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Sustainable </a:t>
            </a:r>
            <a:br>
              <a:rPr lang="en-GB" sz="4400" b="1" dirty="0" smtClean="0">
                <a:solidFill>
                  <a:schemeClr val="tx1"/>
                </a:solidFill>
              </a:rPr>
            </a:br>
            <a:r>
              <a:rPr lang="en-GB" sz="4400" b="1" dirty="0" smtClean="0">
                <a:solidFill>
                  <a:schemeClr val="tx1"/>
                </a:solidFill>
              </a:rPr>
              <a:t>Transport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/>
              <a:t>“to </a:t>
            </a:r>
            <a:r>
              <a:rPr lang="en-GB" b="1" dirty="0"/>
              <a:t>the </a:t>
            </a:r>
            <a:r>
              <a:rPr lang="en-GB" b="1" dirty="0" err="1"/>
              <a:t>Kohathites</a:t>
            </a:r>
            <a:r>
              <a:rPr lang="en-GB" b="1" dirty="0"/>
              <a:t> he did not give any carts or oxen; since theirs was the service of the </a:t>
            </a:r>
            <a:r>
              <a:rPr lang="en-GB" b="1" dirty="0" smtClean="0"/>
              <a:t>most </a:t>
            </a:r>
            <a:r>
              <a:rPr lang="en-GB" b="1" dirty="0"/>
              <a:t>sacred objects, their </a:t>
            </a:r>
            <a:r>
              <a:rPr lang="en-GB" b="1" dirty="0" smtClean="0"/>
              <a:t>transportation was </a:t>
            </a:r>
            <a:r>
              <a:rPr lang="en-GB" b="1" dirty="0"/>
              <a:t>by </a:t>
            </a:r>
            <a:r>
              <a:rPr lang="en-GB" b="1" dirty="0" smtClean="0"/>
              <a:t>shoulder”       </a:t>
            </a:r>
            <a:r>
              <a:rPr lang="en-GB" b="1" i="1" dirty="0" smtClean="0"/>
              <a:t>(Num. 7:7)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sustainable transport benefits of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08912" cy="437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8708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true price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0567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989856"/>
            <a:ext cx="3312486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Sustainable Water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“if </a:t>
            </a:r>
            <a:r>
              <a:rPr lang="en-GB" b="1" dirty="0">
                <a:solidFill>
                  <a:schemeClr val="bg1"/>
                </a:solidFill>
              </a:rPr>
              <a:t>we or our cattle drink your water, </a:t>
            </a:r>
            <a:endParaRPr lang="en-GB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we </a:t>
            </a:r>
            <a:r>
              <a:rPr lang="en-GB" b="1" dirty="0">
                <a:solidFill>
                  <a:schemeClr val="bg1"/>
                </a:solidFill>
              </a:rPr>
              <a:t>will pay for </a:t>
            </a:r>
            <a:r>
              <a:rPr lang="en-GB" b="1" dirty="0" smtClean="0">
                <a:solidFill>
                  <a:schemeClr val="bg1"/>
                </a:solidFill>
              </a:rPr>
              <a:t>it”                        </a:t>
            </a:r>
            <a:r>
              <a:rPr lang="en-GB" b="1" i="1" dirty="0" smtClean="0">
                <a:solidFill>
                  <a:schemeClr val="bg1"/>
                </a:solidFill>
              </a:rPr>
              <a:t>(Num. 20:19)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2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890" y="1027664"/>
            <a:ext cx="3312486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Sustainable Housing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/>
              <a:t>“You </a:t>
            </a:r>
            <a:r>
              <a:rPr lang="en-GB" b="1" dirty="0"/>
              <a:t>shall live in booths seven </a:t>
            </a:r>
            <a:r>
              <a:rPr lang="en-GB" b="1" dirty="0" smtClean="0"/>
              <a:t>days” </a:t>
            </a:r>
          </a:p>
          <a:p>
            <a:pPr marL="68580" indent="0" algn="r">
              <a:buNone/>
            </a:pPr>
            <a:r>
              <a:rPr lang="en-GB" b="1" i="1" dirty="0" smtClean="0"/>
              <a:t>(Lev. 23:42)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sukk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sukka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Image result for sukk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2882"/>
            <a:ext cx="6624736" cy="41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ustainable bu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24850" cy="41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890" y="908720"/>
            <a:ext cx="3384494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Sustainable Burial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342" y="4843932"/>
            <a:ext cx="6777317" cy="1537396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“sell </a:t>
            </a:r>
            <a:r>
              <a:rPr lang="en-GB" b="1" dirty="0">
                <a:solidFill>
                  <a:schemeClr val="tx1"/>
                </a:solidFill>
              </a:rPr>
              <a:t>me a burial site among you, </a:t>
            </a:r>
            <a:endParaRPr lang="en-GB" b="1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that </a:t>
            </a:r>
            <a:r>
              <a:rPr lang="en-GB" b="1" dirty="0">
                <a:solidFill>
                  <a:schemeClr val="tx1"/>
                </a:solidFill>
              </a:rPr>
              <a:t>I may remove my dead for </a:t>
            </a:r>
            <a:r>
              <a:rPr lang="en-GB" b="1" dirty="0" smtClean="0">
                <a:solidFill>
                  <a:schemeClr val="tx1"/>
                </a:solidFill>
              </a:rPr>
              <a:t>burial”</a:t>
            </a:r>
          </a:p>
          <a:p>
            <a:pPr marL="68580" indent="0" algn="r"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</a:t>
            </a:r>
            <a:r>
              <a:rPr lang="en-GB" b="1" i="1" dirty="0" smtClean="0">
                <a:solidFill>
                  <a:schemeClr val="tx1"/>
                </a:solidFill>
              </a:rPr>
              <a:t>(Gen. 23:4)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-2564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Eco- </a:t>
            </a:r>
            <a:r>
              <a:rPr lang="en-GB" sz="3600" b="1" dirty="0" smtClean="0">
                <a:solidFill>
                  <a:schemeClr val="bg1"/>
                </a:solidFill>
              </a:rPr>
              <a:t>Torah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sustainable l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73" b="41187"/>
          <a:stretch/>
        </p:blipFill>
        <p:spPr bwMode="auto">
          <a:xfrm>
            <a:off x="467544" y="332656"/>
            <a:ext cx="3384376" cy="13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421179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Eco Pod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87624" y="4843932"/>
            <a:ext cx="6777317" cy="153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b="1" smtClean="0">
                <a:solidFill>
                  <a:schemeClr val="bg1"/>
                </a:solidFill>
              </a:rPr>
              <a:t>“sell me a burial site among you, </a:t>
            </a:r>
          </a:p>
          <a:p>
            <a:pPr marL="68580" indent="0">
              <a:buFont typeface="Wingdings 2" pitchFamily="18" charset="2"/>
              <a:buNone/>
            </a:pPr>
            <a:r>
              <a:rPr lang="en-GB" b="1" smtClean="0">
                <a:solidFill>
                  <a:schemeClr val="bg1"/>
                </a:solidFill>
              </a:rPr>
              <a:t>that I may remove my dead for burial”</a:t>
            </a:r>
          </a:p>
          <a:p>
            <a:pPr marL="68580" indent="0" algn="r">
              <a:buFont typeface="Wingdings 2" pitchFamily="18" charset="2"/>
              <a:buNone/>
            </a:pPr>
            <a:r>
              <a:rPr lang="en-GB" b="1" smtClean="0">
                <a:solidFill>
                  <a:schemeClr val="bg1"/>
                </a:solidFill>
              </a:rPr>
              <a:t>    </a:t>
            </a:r>
            <a:r>
              <a:rPr lang="en-GB" b="1" i="1" smtClean="0">
                <a:solidFill>
                  <a:schemeClr val="bg1"/>
                </a:solidFill>
              </a:rPr>
              <a:t>(Gen. 23:4)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1650</TotalTime>
  <Words>579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The Eco-Torah</vt:lpstr>
      <vt:lpstr>The Eco-Torah is a Jewish Eco Seminars Project</vt:lpstr>
      <vt:lpstr>The Torah is, amongst other things, an Ecological Book</vt:lpstr>
      <vt:lpstr>Most people are aware of at least 3 ecological verses</vt:lpstr>
      <vt:lpstr>PowerPoint Presentation</vt:lpstr>
      <vt:lpstr>Sustainable  Transport</vt:lpstr>
      <vt:lpstr>Sustainable Water</vt:lpstr>
      <vt:lpstr>Sustainable Housing</vt:lpstr>
      <vt:lpstr>Sustainable Burial</vt:lpstr>
      <vt:lpstr>Sustainable Building</vt:lpstr>
      <vt:lpstr>Sustainability as a Value</vt:lpstr>
      <vt:lpstr>Sustainable Fishing</vt:lpstr>
      <vt:lpstr>Format: Verse; Traditional commentary, &amp;; Ecological insight</vt:lpstr>
      <vt:lpstr>The Eco Torah has over  350 verse commentaries </vt:lpstr>
      <vt:lpstr>We expect to publish  the Eco Torah in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Eco-Bible</dc:title>
  <dc:creator>Leo</dc:creator>
  <cp:lastModifiedBy>Leo</cp:lastModifiedBy>
  <cp:revision>37</cp:revision>
  <dcterms:created xsi:type="dcterms:W3CDTF">2019-10-23T08:37:38Z</dcterms:created>
  <dcterms:modified xsi:type="dcterms:W3CDTF">2019-10-30T11:16:28Z</dcterms:modified>
</cp:coreProperties>
</file>